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9"/>
  </p:notesMasterIdLst>
  <p:sldIdLst>
    <p:sldId id="334" r:id="rId3"/>
    <p:sldId id="340" r:id="rId4"/>
    <p:sldId id="339" r:id="rId5"/>
    <p:sldId id="341" r:id="rId6"/>
    <p:sldId id="343" r:id="rId7"/>
    <p:sldId id="330" r:id="rId8"/>
    <p:sldId id="335" r:id="rId9"/>
    <p:sldId id="345" r:id="rId10"/>
    <p:sldId id="348" r:id="rId11"/>
    <p:sldId id="336" r:id="rId12"/>
    <p:sldId id="349" r:id="rId13"/>
    <p:sldId id="337" r:id="rId14"/>
    <p:sldId id="350" r:id="rId15"/>
    <p:sldId id="338" r:id="rId16"/>
    <p:sldId id="347" r:id="rId17"/>
    <p:sldId id="346" r:id="rId18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78" autoAdjust="0"/>
    <p:restoredTop sz="92277" autoAdjust="0"/>
  </p:normalViewPr>
  <p:slideViewPr>
    <p:cSldViewPr snapToGrid="0" snapToObjects="1">
      <p:cViewPr varScale="1">
        <p:scale>
          <a:sx n="63" d="100"/>
          <a:sy n="63" d="100"/>
        </p:scale>
        <p:origin x="6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F5F10-1384-40DC-84BE-71CE57F3099B}" type="datetimeFigureOut">
              <a:rPr lang="zh-TW" altLang="en-US" smtClean="0"/>
              <a:t>2025/12/30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A3E69-1959-44DB-8D87-0F04E8B3F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1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1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解釋一下，這些程式碼在寫什麼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11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39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8F92-371C-4A89-A8ED-97C37E12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1F91419-802C-8A26-726C-7A7594A04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C72DF31-4A84-23C2-EFE5-8C7BB401D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BD0E74-5574-7770-2993-BA1688414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70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 **修補**：將敏感欄位改為 </a:t>
            </a:r>
            <a:r>
              <a:rPr lang="en-US" altLang="zh-TW" dirty="0"/>
              <a:t>`utf8mb4_bin` (Binary Collation)</a:t>
            </a:r>
            <a:r>
              <a:rPr lang="zh-TW" altLang="en-US" dirty="0"/>
              <a:t>，或在程式碼端進行二次驗證。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utf8mb4_bin</a:t>
            </a:r>
          </a:p>
          <a:p>
            <a:endParaRPr lang="en-US" altLang="zh-TW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用於敏感資料的好處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避免錯誤比對問題：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某些敏感資料（如密碼、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、序號）需要完全一致的比對。「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」可確保資料比對時，大小寫與所有細節都需完全匹配，否則視為不同。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支援所有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字元：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Emoji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、亞洲文字和特殊符號，不會因字符不支援發生錯誤。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提高精準度與安全性：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防止因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（例如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ci, ai: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不分大小寫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不分重音）導致本應不同的資料被錯誤判定為一致。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小結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將敏感資料的資料欄位設為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 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可以強制比對時按照每個字元的二進位值完全一致，減少因排序規則模糊導致的誤判或錯誤比對風險，是更安全、精確的做法。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56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87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A444-C821-B5B2-E6B3-AAC3924D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475AEBA-F486-F270-053D-C72E192AC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FE40CFD-7650-CF04-B854-C31C3FFC6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07435-0CB6-D80F-F8E8-8969E4BD9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335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9CA8-156A-ECE7-B476-E8A4DCDF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2A6898E-E2EE-BB99-8664-625DF4ACE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53778EB-AA2B-6A84-04DC-7107F8F1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B6D200-4724-2316-EBD3-D9825EB80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223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C117-9DCC-9C27-AD82-403149D9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FDE9721-B3D2-0D6C-D3D1-E158D2ADC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0A37E97-595F-BC57-8C35-E342D283D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39089-1B26-9AE0-18B8-9D9D5E56C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33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325579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64561" y="-9394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875020" y="5439669"/>
            <a:ext cx="835811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5020" y="7096703"/>
            <a:ext cx="835811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291134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938064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840533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25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58693" t="-441" r="-2535" b="441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30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44554" t="150" r="-16674" b="-150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8749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90" y="1595710"/>
            <a:ext cx="10088255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90" y="3270161"/>
            <a:ext cx="9254039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9" name="圖片 8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7C007951-4E5C-4A23-A1AD-4E1E0E8D54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758261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6" name="文字版面配置區 9">
            <a:extLst>
              <a:ext uri="{FF2B5EF4-FFF2-40B4-BE49-F238E27FC236}">
                <a16:creationId xmlns:a16="http://schemas.microsoft.com/office/drawing/2014/main" id="{693DDF2D-D26D-41A0-A88C-E772C2F6E3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9213" y="167113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18" name="文字版面配置區 9">
            <a:extLst>
              <a:ext uri="{FF2B5EF4-FFF2-40B4-BE49-F238E27FC236}">
                <a16:creationId xmlns:a16="http://schemas.microsoft.com/office/drawing/2014/main" id="{478AD34E-217F-494D-AD93-3723DDDBA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9213" y="249446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669001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文字版面配置區 9">
            <a:extLst>
              <a:ext uri="{FF2B5EF4-FFF2-40B4-BE49-F238E27FC236}">
                <a16:creationId xmlns:a16="http://schemas.microsoft.com/office/drawing/2014/main" id="{5951C22D-0F7D-4728-9195-66A2772025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2093" y="185401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rgbClr val="3476BE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6" name="文字版面配置區 9">
            <a:extLst>
              <a:ext uri="{FF2B5EF4-FFF2-40B4-BE49-F238E27FC236}">
                <a16:creationId xmlns:a16="http://schemas.microsoft.com/office/drawing/2014/main" id="{F360C099-381B-4767-A85F-A0A1089D9D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82093" y="267734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rgbClr val="3476BE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85914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1"/>
            <a:ext cx="13632960" cy="167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2CD630-6B93-8E63-C4E5-A60595745AE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6200" y="7970520"/>
            <a:ext cx="1064896" cy="18466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***GLT 一般***</a:t>
            </a:r>
          </a:p>
        </p:txBody>
      </p:sp>
    </p:spTree>
    <p:extLst>
      <p:ext uri="{BB962C8B-B14F-4D97-AF65-F5344CB8AC3E}">
        <p14:creationId xmlns:p14="http://schemas.microsoft.com/office/powerpoint/2010/main" val="9630194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605">
          <p15:clr>
            <a:srgbClr val="EA4335"/>
          </p15:clr>
        </p15:guide>
        <p15:guide id="2" orient="horz" pos="453">
          <p15:clr>
            <a:srgbClr val="EA4335"/>
          </p15:clr>
        </p15:guide>
        <p15:guide id="3" pos="7075">
          <p15:clr>
            <a:srgbClr val="EA4335"/>
          </p15:clr>
        </p15:guide>
        <p15:guide id="4" orient="horz" pos="38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5281D462-0BB7-43DF-BC2C-EEFB0D05173D}"/>
              </a:ext>
            </a:extLst>
          </p:cNvPr>
          <p:cNvGrpSpPr/>
          <p:nvPr/>
        </p:nvGrpSpPr>
        <p:grpSpPr>
          <a:xfrm>
            <a:off x="-4333" y="0"/>
            <a:ext cx="14634733" cy="8526700"/>
            <a:chOff x="-3611" y="0"/>
            <a:chExt cx="12195611" cy="710558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8FA4B52-A618-4567-945C-79226DCA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2334"/>
              <a:ext cx="12192000" cy="6503249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77CFCB1-242A-4445-B03D-59A648F2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"/>
            <a:stretch/>
          </p:blipFill>
          <p:spPr>
            <a:xfrm>
              <a:off x="-3170" y="0"/>
              <a:ext cx="12192000" cy="6439097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2A73158-AE91-46BF-9DD1-2975454D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108" r="73129" b="15598"/>
            <a:stretch/>
          </p:blipFill>
          <p:spPr>
            <a:xfrm>
              <a:off x="-3611" y="5836828"/>
              <a:ext cx="3276141" cy="60227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EF8A7A-0B9D-4ADB-AF30-7CEC8A2C593C}"/>
              </a:ext>
            </a:extLst>
          </p:cNvPr>
          <p:cNvSpPr txBox="1"/>
          <p:nvPr/>
        </p:nvSpPr>
        <p:spPr>
          <a:xfrm>
            <a:off x="678427" y="4331022"/>
            <a:ext cx="4322017" cy="265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</a:rPr>
              <a:t>漏洞的三大來源</a:t>
            </a:r>
            <a:endParaRPr lang="en-US" altLang="zh-TW" sz="3840" dirty="0">
              <a:solidFill>
                <a:schemeClr val="bg1"/>
              </a:solidFill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</a:rPr>
              <a:t>開發防禦方法</a:t>
            </a:r>
            <a:endParaRPr lang="en-US" altLang="zh-TW" sz="3840" dirty="0">
              <a:solidFill>
                <a:schemeClr val="bg1"/>
              </a:solidFill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3840" dirty="0">
                <a:solidFill>
                  <a:schemeClr val="bg1"/>
                </a:solidFill>
              </a:rPr>
              <a:t>MSSQL</a:t>
            </a:r>
            <a:r>
              <a:rPr lang="zh-TW" altLang="en-US" sz="3840" dirty="0">
                <a:solidFill>
                  <a:schemeClr val="bg1"/>
                </a:solidFill>
              </a:rPr>
              <a:t>常見問題</a:t>
            </a:r>
          </a:p>
        </p:txBody>
      </p:sp>
    </p:spTree>
    <p:extLst>
      <p:ext uri="{BB962C8B-B14F-4D97-AF65-F5344CB8AC3E}">
        <p14:creationId xmlns:p14="http://schemas.microsoft.com/office/powerpoint/2010/main" val="4157236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35EBE-59A6-B5CF-FB0F-260542D3F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070D0D-E256-B5D8-10EF-292419FE28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Clean </a:t>
            </a:r>
            <a:r>
              <a:rPr lang="zh-TW" altLang="en-US" dirty="0">
                <a:solidFill>
                  <a:schemeClr val="bg1"/>
                </a:solidFill>
              </a:rPr>
              <a:t>不代表乾淨，</a:t>
            </a:r>
            <a:r>
              <a:rPr lang="en-US" altLang="zh-TW" dirty="0">
                <a:solidFill>
                  <a:schemeClr val="bg1"/>
                </a:solidFill>
              </a:rPr>
              <a:t>Join </a:t>
            </a:r>
            <a:r>
              <a:rPr lang="zh-TW" altLang="en-US" dirty="0">
                <a:solidFill>
                  <a:schemeClr val="bg1"/>
                </a:solidFill>
              </a:rPr>
              <a:t>不保證安全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755B40-403B-741B-45AD-AAED3B20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EA2EF4-3B1F-D67D-6300-7E9E0B56F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1401241"/>
            <a:ext cx="13679424" cy="620358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6AD0457-BE0D-0927-B61A-9E33DA19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9536" y="7042774"/>
            <a:ext cx="125537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EF252-7FBB-C955-4522-160AD4C6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528C022-894F-4E51-93DA-4BFF6CE53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Clean </a:t>
            </a:r>
            <a:r>
              <a:rPr lang="zh-TW" altLang="en-US" dirty="0">
                <a:solidFill>
                  <a:schemeClr val="bg1"/>
                </a:solidFill>
              </a:rPr>
              <a:t>不代表乾淨，</a:t>
            </a:r>
            <a:r>
              <a:rPr lang="en-US" altLang="zh-TW" dirty="0">
                <a:solidFill>
                  <a:schemeClr val="bg1"/>
                </a:solidFill>
              </a:rPr>
              <a:t>Join </a:t>
            </a:r>
            <a:r>
              <a:rPr lang="zh-TW" altLang="en-US" dirty="0">
                <a:solidFill>
                  <a:schemeClr val="bg1"/>
                </a:solidFill>
              </a:rPr>
              <a:t>不保證安全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7C85C3-5804-C096-DB13-99E73E15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41F226E-09E4-A1A0-A176-8EFE153F1C30}"/>
              </a:ext>
            </a:extLst>
          </p:cNvPr>
          <p:cNvSpPr txBox="1"/>
          <p:nvPr/>
        </p:nvSpPr>
        <p:spPr>
          <a:xfrm>
            <a:off x="2450592" y="24749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怎麼防禦</a:t>
            </a:r>
          </a:p>
        </p:txBody>
      </p:sp>
    </p:spTree>
    <p:extLst>
      <p:ext uri="{BB962C8B-B14F-4D97-AF65-F5344CB8AC3E}">
        <p14:creationId xmlns:p14="http://schemas.microsoft.com/office/powerpoint/2010/main" val="33073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7E68B-6E3E-5F35-3ABD-57830E08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754237E-5645-AB24-3CC1-D9CE85E0D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絕對不要把使用者的輸入照單全收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D7BFE5-1621-CE75-A3BD-1920E327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EC20D5B-252B-92D5-0055-9F84B953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1380243"/>
            <a:ext cx="13706195" cy="647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8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A0AA0-B78B-9F1E-103E-3A696F57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6AEB8B1-1DF3-E19B-9BDD-58794AFBD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絕對不要把使用者的輸入照單全收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A45FA4-F125-86D2-D97B-C9940908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EAE3BD-CD3B-25A0-4700-7E0FC779C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344" y="1408068"/>
            <a:ext cx="11911584" cy="663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4B3A2-9392-B261-3AB1-7A9400420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863AFBE-E3E3-446A-92B6-3DDAE3314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謹慎使用正規表達式 </a:t>
            </a:r>
            <a:r>
              <a:rPr lang="en-US" altLang="zh-TW" dirty="0">
                <a:solidFill>
                  <a:schemeClr val="bg1"/>
                </a:solidFill>
              </a:rPr>
              <a:t>(Regex)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550B07E-D84A-7E0C-9F38-192801F499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E3D5DA-10B5-5269-0BAF-0C142C26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3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DAAE8-86A8-A160-71E9-E8B0479E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65F469A-78F9-B186-BFD9-8B0AD79EE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謹慎使用正規表達式 </a:t>
            </a:r>
            <a:r>
              <a:rPr lang="en-US" altLang="zh-TW" dirty="0">
                <a:solidFill>
                  <a:schemeClr val="bg1"/>
                </a:solidFill>
              </a:rPr>
              <a:t>(Regex)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B1FE243-A204-2221-CAFF-92C12A792C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DA141E-BE9B-21E1-CC81-BA03682E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2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5E91E-8F8B-BC8B-2650-30A4A240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2FD63F8-DE85-2835-1834-2918F1E78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總結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85D21D-166B-5C9B-93E2-79336ADE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漏洞的三種來源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55E2615-72E9-FA61-DF72-978670E9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" y="1395111"/>
            <a:ext cx="13111539" cy="588351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CF3CB58-800F-EF8F-8B96-37D4E496B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7980" y="6462961"/>
            <a:ext cx="1600423" cy="37152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EE44D17-EC55-F142-73A8-161CE5E06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4243" y="6782932"/>
            <a:ext cx="1324160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</a:rPr>
              <a:t>的相等就是不相等 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142976" cy="6223614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6912" y="7183403"/>
            <a:ext cx="1324160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E35F5-B126-1331-91C0-37F51B43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C6A830C-AAD7-2D85-6B88-D96097F0F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</a:rPr>
              <a:t>的相等就是不相等 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C5D8F-867D-85B8-F7BB-2BA2EC1B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B6751EB-EDEB-A28C-8278-E0EDAAF2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9" y="1397376"/>
            <a:ext cx="13242284" cy="6303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536ACBA-73F2-64F8-B61F-C57B685CB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128" y="1966250"/>
            <a:ext cx="6817910" cy="515313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7DEC260-37F8-439E-6B99-03FFCBD30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9042" y="7300731"/>
            <a:ext cx="1324160" cy="40010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0C28F5-2F79-9B9A-028B-410FD2FE26BD}"/>
              </a:ext>
            </a:extLst>
          </p:cNvPr>
          <p:cNvSpPr txBox="1"/>
          <p:nvPr/>
        </p:nvSpPr>
        <p:spPr>
          <a:xfrm>
            <a:off x="8882572" y="2118167"/>
            <a:ext cx="425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</a:rPr>
              <a:t>Collation Implementation Types</a:t>
            </a:r>
          </a:p>
          <a:p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1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E3D28-6705-8979-2F1D-30392FF5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16BC5D-D058-9BB6-9C4B-A57E6DB2D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</a:rPr>
              <a:t>的相等就是不相等 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90215-73C1-8652-59AB-CFC94F72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C2271B-2EBB-9296-0495-9E3D8DD1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02" y="1388565"/>
            <a:ext cx="13017255" cy="64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4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355C1F-5085-4037-876B-2EB737DA5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不同 </a:t>
            </a:r>
            <a:r>
              <a:rPr lang="en-US" altLang="zh-TW" dirty="0">
                <a:solidFill>
                  <a:schemeClr val="bg1"/>
                </a:solidFill>
              </a:rPr>
              <a:t>Context </a:t>
            </a:r>
            <a:r>
              <a:rPr lang="zh-TW" altLang="en-US" dirty="0">
                <a:solidFill>
                  <a:schemeClr val="bg1"/>
                </a:solidFill>
              </a:rPr>
              <a:t>的相等就是不相等 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3AECFCC-2CB5-4614-8DE5-BA9057BBF3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修補方法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將敏感欄位改為 </a:t>
            </a:r>
            <a:r>
              <a:rPr lang="en-US" altLang="zh-TW" dirty="0">
                <a:solidFill>
                  <a:schemeClr val="bg1"/>
                </a:solidFill>
              </a:rPr>
              <a:t>`utf8mb4_bin` (Binary Collation)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程式碼端進行二次驗證。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F7CE34-85D5-479C-ACC0-4BAEA0BB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908A1-F0D9-08FF-F54D-91F1C021D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A3EA7D-79AE-7BE2-81A9-8BFF40C46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你的字串正在被「取代」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15D65A-369E-9F59-184A-AD73D0B0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A33848E-0E6C-FD93-5D6B-3F8E318AB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402079"/>
            <a:ext cx="13142976" cy="62066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6DF7186-4F10-EBDC-5EAA-97038F68D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7919" y="7046665"/>
            <a:ext cx="125537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5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63155-3B4A-81D1-1C69-6A83FEFD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34A93D-EE71-8188-520A-E87674795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你的字串正在被「取代」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A449D-94D2-074B-BE14-49C65AC7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7531A7C-864B-F90D-6A96-B97E6B3F4FE8}"/>
              </a:ext>
            </a:extLst>
          </p:cNvPr>
          <p:cNvSpPr txBox="1"/>
          <p:nvPr/>
        </p:nvSpPr>
        <p:spPr>
          <a:xfrm>
            <a:off x="3486912" y="23530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寫上應用的範例</a:t>
            </a:r>
          </a:p>
        </p:txBody>
      </p:sp>
    </p:spTree>
    <p:extLst>
      <p:ext uri="{BB962C8B-B14F-4D97-AF65-F5344CB8AC3E}">
        <p14:creationId xmlns:p14="http://schemas.microsoft.com/office/powerpoint/2010/main" val="166404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9446B-1911-A058-79BF-F016BB716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8A2CA53-B825-111F-88DF-35B5CD7BC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你的字串正在被「取代」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5906A4-AFFC-5836-E6B0-0728D6D8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D429602-CC86-1818-11DF-E595EF1C0ACD}"/>
              </a:ext>
            </a:extLst>
          </p:cNvPr>
          <p:cNvSpPr txBox="1"/>
          <p:nvPr/>
        </p:nvSpPr>
        <p:spPr>
          <a:xfrm>
            <a:off x="3852672" y="247497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攻擊手法和過程還有怎麼防禦</a:t>
            </a:r>
          </a:p>
        </p:txBody>
      </p:sp>
    </p:spTree>
    <p:extLst>
      <p:ext uri="{BB962C8B-B14F-4D97-AF65-F5344CB8AC3E}">
        <p14:creationId xmlns:p14="http://schemas.microsoft.com/office/powerpoint/2010/main" val="219182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rketing Newsletter">
  <a:themeElements>
    <a:clrScheme name="自訂 1">
      <a:dk1>
        <a:srgbClr val="3476BE"/>
      </a:dk1>
      <a:lt1>
        <a:srgbClr val="FFFFFF"/>
      </a:lt1>
      <a:dk2>
        <a:srgbClr val="181818"/>
      </a:dk2>
      <a:lt2>
        <a:srgbClr val="EFEFEF"/>
      </a:lt2>
      <a:accent1>
        <a:srgbClr val="E62310"/>
      </a:accent1>
      <a:accent2>
        <a:srgbClr val="F2F2F2"/>
      </a:accent2>
      <a:accent3>
        <a:srgbClr val="515151"/>
      </a:accent3>
      <a:accent4>
        <a:srgbClr val="FFC000"/>
      </a:accent4>
      <a:accent5>
        <a:srgbClr val="00B050"/>
      </a:accent5>
      <a:accent6>
        <a:srgbClr val="00B0F0"/>
      </a:accent6>
      <a:hlink>
        <a:srgbClr val="FFFFFF"/>
      </a:hlink>
      <a:folHlink>
        <a:srgbClr val="003D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675</Words>
  <Application>Microsoft Office PowerPoint</Application>
  <PresentationFormat>自訂</PresentationFormat>
  <Paragraphs>65</Paragraphs>
  <Slides>16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微軟正黑體</vt:lpstr>
      <vt:lpstr>標楷體</vt:lpstr>
      <vt:lpstr>Aptos</vt:lpstr>
      <vt:lpstr>Arial</vt:lpstr>
      <vt:lpstr>Assistant Light</vt:lpstr>
      <vt:lpstr>Calibri</vt:lpstr>
      <vt:lpstr>Nunito Sans</vt:lpstr>
      <vt:lpstr>Wingdings</vt:lpstr>
      <vt:lpstr>Office Theme</vt:lpstr>
      <vt:lpstr>Marketing Newsletter</vt:lpstr>
      <vt:lpstr>PowerPoint 簡報</vt:lpstr>
      <vt:lpstr>漏洞的三種來源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你的字串正在被「取代」</vt:lpstr>
      <vt:lpstr>你的字串正在被「取代」</vt:lpstr>
      <vt:lpstr>你的字串正在被「取代」</vt:lpstr>
      <vt:lpstr>Clean 不代表乾淨，Join 不保證安全</vt:lpstr>
      <vt:lpstr>Clean 不代表乾淨，Join 不保證安全</vt:lpstr>
      <vt:lpstr>絕對不要把使用者的輸入照單全收</vt:lpstr>
      <vt:lpstr>絕對不要把使用者的輸入照單全收</vt:lpstr>
      <vt:lpstr>謹慎使用正規表達式 (Regex)</vt:lpstr>
      <vt:lpstr>謹慎使用正規表達式 (Regex)</vt:lpstr>
      <vt:lpstr>總結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Neil_yang(GLTTCL-楊祖豪)</cp:lastModifiedBy>
  <cp:revision>13</cp:revision>
  <dcterms:created xsi:type="dcterms:W3CDTF">2013-01-27T09:14:16Z</dcterms:created>
  <dcterms:modified xsi:type="dcterms:W3CDTF">2025-12-30T10:20:44Z</dcterms:modified>
  <cp:category/>
</cp:coreProperties>
</file>